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1" r:id="rId3"/>
    <p:sldId id="257" r:id="rId4"/>
    <p:sldId id="262" r:id="rId5"/>
    <p:sldId id="258" r:id="rId6"/>
    <p:sldId id="263" r:id="rId7"/>
    <p:sldId id="264" r:id="rId8"/>
    <p:sldId id="269" r:id="rId9"/>
    <p:sldId id="259" r:id="rId10"/>
    <p:sldId id="266" r:id="rId11"/>
    <p:sldId id="267" r:id="rId12"/>
    <p:sldId id="260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6"/>
          <p:cNvGrpSpPr/>
          <p:nvPr/>
        </p:nvGrpSpPr>
        <p:grpSpPr>
          <a:xfrm>
            <a:off x="0" y="3268345"/>
            <a:ext cx="9144000" cy="146304"/>
            <a:chOff x="0" y="3268345"/>
            <a:chExt cx="9144000" cy="146304"/>
          </a:xfrm>
        </p:grpSpPr>
        <p:sp>
          <p:nvSpPr>
            <p:cNvPr id="13" name="Rectangle 12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752600"/>
            <a:ext cx="7924800" cy="1470025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1782-6584-4A22-A8AB-FB8C272D2BCD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6BBA-B045-4898-99D5-6893BEC6A30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1782-6584-4A22-A8AB-FB8C272D2BCD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6BBA-B045-4898-99D5-6893BEC6A30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7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9" name="Rectangle 8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8"/>
            <a:ext cx="18288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172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39712" y="6356350"/>
            <a:ext cx="1868424" cy="365125"/>
          </a:xfrm>
        </p:spPr>
        <p:txBody>
          <a:bodyPr/>
          <a:lstStyle/>
          <a:p>
            <a:fld id="{6EC41782-6584-4A22-A8AB-FB8C272D2BCD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6BBA-B045-4898-99D5-6893BEC6A30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 rot="5400000" flipH="1">
            <a:off x="3332988" y="3384804"/>
            <a:ext cx="6867144" cy="73152"/>
            <a:chOff x="0" y="3268345"/>
            <a:chExt cx="9144000" cy="146304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99616"/>
            <a:ext cx="8229600" cy="462654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1782-6584-4A22-A8AB-FB8C272D2BCD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6BBA-B045-4898-99D5-6893BEC6A30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3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7512" y="4406900"/>
            <a:ext cx="7827201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2667000"/>
            <a:ext cx="782720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1782-6584-4A22-A8AB-FB8C272D2BCD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6BBA-B045-4898-99D5-6893BEC6A301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12"/>
          <p:cNvGrpSpPr/>
          <p:nvPr/>
        </p:nvGrpSpPr>
        <p:grpSpPr>
          <a:xfrm flipH="1">
            <a:off x="0" y="4228465"/>
            <a:ext cx="9144000" cy="146304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1782-6584-4A22-A8AB-FB8C272D2BCD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6BBA-B045-4898-99D5-6893BEC6A301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971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002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971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1782-6584-4A22-A8AB-FB8C272D2BCD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6BBA-B045-4898-99D5-6893BEC6A301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6"/>
          <p:cNvGrpSpPr/>
          <p:nvPr/>
        </p:nvGrpSpPr>
        <p:grpSpPr>
          <a:xfrm>
            <a:off x="0" y="1371600"/>
            <a:ext cx="9144000" cy="73152"/>
            <a:chOff x="0" y="3268345"/>
            <a:chExt cx="9144000" cy="146304"/>
          </a:xfrm>
        </p:grpSpPr>
        <p:sp>
          <p:nvSpPr>
            <p:cNvPr id="18" name="Rectangle 17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1782-6584-4A22-A8AB-FB8C272D2BCD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6BBA-B045-4898-99D5-6893BEC6A30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2" name="Group 12"/>
          <p:cNvGrpSpPr/>
          <p:nvPr/>
        </p:nvGrpSpPr>
        <p:grpSpPr>
          <a:xfrm flipH="1">
            <a:off x="0" y="1371600"/>
            <a:ext cx="9144000" cy="73152"/>
            <a:chOff x="0" y="3268345"/>
            <a:chExt cx="9144000" cy="146304"/>
          </a:xfrm>
        </p:grpSpPr>
        <p:sp>
          <p:nvSpPr>
            <p:cNvPr id="14" name="Rectangle 13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1782-6584-4A22-A8AB-FB8C272D2BCD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6BBA-B045-4898-99D5-6893BEC6A301}" type="slidenum">
              <a:rPr lang="en-US" smtClean="0"/>
              <a:t>‹#›</a:t>
            </a:fld>
            <a:endParaRPr lang="en-US"/>
          </a:p>
        </p:txBody>
      </p:sp>
      <p:grpSp>
        <p:nvGrpSpPr>
          <p:cNvPr id="5" name="Group 10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Rectangle 12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7937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371600"/>
            <a:ext cx="5111750" cy="4754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371600"/>
            <a:ext cx="3008313" cy="47545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1782-6584-4A22-A8AB-FB8C272D2BCD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6BBA-B045-4898-99D5-6893BEC6A301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13"/>
          <p:cNvGrpSpPr/>
          <p:nvPr/>
        </p:nvGrpSpPr>
        <p:grpSpPr>
          <a:xfrm flipH="1">
            <a:off x="0" y="1143000"/>
            <a:ext cx="9144000" cy="73152"/>
            <a:chOff x="0" y="3268345"/>
            <a:chExt cx="9144000" cy="146304"/>
          </a:xfrm>
        </p:grpSpPr>
        <p:sp>
          <p:nvSpPr>
            <p:cNvPr id="15" name="Rectangle 14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/>
            <p:cNvSpPr/>
            <p:nvPr userDrawn="1"/>
          </p:nvSpPr>
          <p:spPr>
            <a:xfrm>
              <a:off x="5181600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 userDrawn="1"/>
          </p:nvSpPr>
          <p:spPr>
            <a:xfrm>
              <a:off x="6278880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7376160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1801368" y="685800"/>
            <a:ext cx="5495544" cy="3886200"/>
          </a:xfrm>
          <a:solidFill>
            <a:schemeClr val="accent1"/>
          </a:solidFill>
          <a:effectLst>
            <a:reflection blurRad="6350" stA="52000" endA="300" endPos="35000" dir="5400000" sy="-100000" algn="bl" rotWithShape="0"/>
          </a:effectLst>
          <a:scene3d>
            <a:camera prst="orthographicFront"/>
            <a:lightRig rig="contrasting" dir="t"/>
          </a:scene3d>
          <a:sp3d contourW="12700" prstMaterial="softEdge">
            <a:bevelT prst="cross"/>
            <a:contourClr>
              <a:srgbClr val="FFFFFF"/>
            </a:contourClr>
          </a:sp3d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41782-6584-4A22-A8AB-FB8C272D2BCD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D66BBA-B045-4898-99D5-6893BEC6A301}" type="slidenum">
              <a:rPr lang="en-US" smtClean="0"/>
              <a:t>‹#›</a:t>
            </a:fld>
            <a:endParaRPr lang="en-US"/>
          </a:p>
        </p:txBody>
      </p:sp>
      <p:grpSp>
        <p:nvGrpSpPr>
          <p:cNvPr id="3" name="Group 15"/>
          <p:cNvGrpSpPr/>
          <p:nvPr/>
        </p:nvGrpSpPr>
        <p:grpSpPr>
          <a:xfrm>
            <a:off x="-9144" y="-18288"/>
            <a:ext cx="9144000" cy="146304"/>
            <a:chOff x="0" y="3268345"/>
            <a:chExt cx="9144000" cy="146304"/>
          </a:xfrm>
        </p:grpSpPr>
        <p:sp>
          <p:nvSpPr>
            <p:cNvPr id="17" name="Rectangle 16"/>
            <p:cNvSpPr/>
            <p:nvPr userDrawn="1"/>
          </p:nvSpPr>
          <p:spPr>
            <a:xfrm>
              <a:off x="0" y="3268345"/>
              <a:ext cx="9144000" cy="146304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5495544" y="3268345"/>
              <a:ext cx="1097280" cy="14630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6592824" y="3268345"/>
              <a:ext cx="1097280" cy="146304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7690104" y="3268345"/>
              <a:ext cx="1097280" cy="146304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26" y="0"/>
            <a:ext cx="9144000" cy="6286520"/>
          </a:xfrm>
          <a:prstGeom prst="rect">
            <a:avLst/>
          </a:prstGeom>
          <a:gradFill flip="none" rotWithShape="1">
            <a:gsLst>
              <a:gs pos="1000">
                <a:schemeClr val="bg2">
                  <a:alpha val="0"/>
                </a:schemeClr>
              </a:gs>
              <a:gs pos="100000">
                <a:schemeClr val="bg1">
                  <a:alpha val="92000"/>
                </a:schemeClr>
              </a:gs>
            </a:gsLst>
            <a:lin ang="16200000" scaled="1"/>
            <a:tileRect/>
          </a:gradFill>
          <a:ln w="28575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74536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ysClr val="windowText" lastClr="000000"/>
                </a:solidFill>
              </a:defRPr>
            </a:lvl1pPr>
          </a:lstStyle>
          <a:p>
            <a:fld id="{6EC41782-6584-4A22-A8AB-FB8C272D2BCD}" type="datetimeFigureOut">
              <a:rPr lang="en-US" smtClean="0"/>
              <a:t>12/6/2008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ysClr val="windowText" lastClr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024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ysClr val="windowText" lastClr="000000"/>
                </a:solidFill>
              </a:defRPr>
            </a:lvl1pPr>
          </a:lstStyle>
          <a:p>
            <a:fld id="{27D66BBA-B045-4898-99D5-6893BEC6A3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Placeholder 7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>
    <p:wheel spokes="8"/>
  </p:transition>
  <p:txStyles>
    <p:titleStyle>
      <a:lvl1pPr algn="l" defTabSz="914400" rtl="0" eaLnBrk="1" latinLnBrk="0" hangingPunct="1">
        <a:spcBef>
          <a:spcPct val="0"/>
        </a:spcBef>
        <a:buNone/>
        <a:defRPr sz="4400" kern="1200">
          <a:ln>
            <a:noFill/>
          </a:ln>
          <a:solidFill>
            <a:srgbClr val="FFFFFF"/>
          </a:solidFill>
          <a:effectLst>
            <a:glow rad="101600">
              <a:schemeClr val="tx2"/>
            </a:glo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tx2"/>
        </a:buClr>
        <a:buSzPct val="70000"/>
        <a:buFont typeface="Wingdings 2" pitchFamily="18" charset="2"/>
        <a:buChar char="¥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4"/>
        </a:buClr>
        <a:buSzPct val="60000"/>
        <a:buFont typeface="Wingdings 2" pitchFamily="18" charset="2"/>
        <a:buChar char="¥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5"/>
        </a:buClr>
        <a:buSzPct val="57000"/>
        <a:buFont typeface="Wingdings 2" pitchFamily="18" charset="2"/>
        <a:buChar char="¥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6"/>
        </a:buClr>
        <a:buSzPct val="55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SzPct val="50000"/>
        <a:buFont typeface="Wingdings 2" pitchFamily="18" charset="2"/>
        <a:buChar char="¥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SDS Workshop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Ginny Lister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Map skills worksheet 12</a:t>
            </a:r>
          </a:p>
          <a:p>
            <a:r>
              <a:rPr lang="en-US" dirty="0" smtClean="0"/>
              <a:t>Daily work category</a:t>
            </a:r>
          </a:p>
          <a:p>
            <a:r>
              <a:rPr lang="en-US" dirty="0" smtClean="0"/>
              <a:t>Assigned 12/04/08</a:t>
            </a:r>
          </a:p>
          <a:p>
            <a:r>
              <a:rPr lang="en-US" dirty="0" smtClean="0"/>
              <a:t>Due 12/05/08</a:t>
            </a:r>
          </a:p>
          <a:p>
            <a:r>
              <a:rPr lang="en-US" dirty="0" smtClean="0"/>
              <a:t>100 points possible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Student scores:</a:t>
            </a:r>
          </a:p>
          <a:p>
            <a:pPr>
              <a:buNone/>
            </a:pPr>
            <a:r>
              <a:rPr lang="en-US" dirty="0" smtClean="0"/>
              <a:t>Joey</a:t>
            </a:r>
            <a:r>
              <a:rPr lang="en-US" dirty="0" smtClean="0"/>
              <a:t>	89</a:t>
            </a:r>
          </a:p>
          <a:p>
            <a:pPr>
              <a:buNone/>
            </a:pPr>
            <a:r>
              <a:rPr lang="en-US" dirty="0" smtClean="0"/>
              <a:t>Sam	76</a:t>
            </a:r>
          </a:p>
          <a:p>
            <a:pPr>
              <a:buNone/>
            </a:pPr>
            <a:r>
              <a:rPr lang="en-US" dirty="0" smtClean="0"/>
              <a:t>Sally	82</a:t>
            </a:r>
          </a:p>
          <a:p>
            <a:pPr>
              <a:buNone/>
            </a:pPr>
            <a:r>
              <a:rPr lang="en-US" dirty="0" smtClean="0"/>
              <a:t>Jeff	100</a:t>
            </a:r>
          </a:p>
          <a:p>
            <a:pPr>
              <a:buNone/>
            </a:pPr>
            <a:r>
              <a:rPr lang="en-US" dirty="0" smtClean="0"/>
              <a:t>Noel	67</a:t>
            </a:r>
          </a:p>
          <a:p>
            <a:pPr>
              <a:buNone/>
            </a:pPr>
            <a:r>
              <a:rPr lang="en-US" dirty="0" smtClean="0"/>
              <a:t>Judy	</a:t>
            </a:r>
            <a:r>
              <a:rPr lang="en-US" dirty="0" smtClean="0"/>
              <a:t>98</a:t>
            </a:r>
          </a:p>
          <a:p>
            <a:pPr>
              <a:buNone/>
            </a:pPr>
            <a:r>
              <a:rPr lang="en-US" dirty="0" smtClean="0"/>
              <a:t>Wyatt 88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– Sample Data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Chapter 4 Test</a:t>
            </a:r>
          </a:p>
          <a:p>
            <a:r>
              <a:rPr lang="en-US" dirty="0" smtClean="0"/>
              <a:t>Assigned 12/05/08</a:t>
            </a:r>
          </a:p>
          <a:p>
            <a:r>
              <a:rPr lang="en-US" dirty="0" smtClean="0"/>
              <a:t>Due 12/05/08</a:t>
            </a:r>
          </a:p>
          <a:p>
            <a:r>
              <a:rPr lang="en-US" dirty="0" smtClean="0"/>
              <a:t>Test category</a:t>
            </a:r>
          </a:p>
          <a:p>
            <a:r>
              <a:rPr lang="en-US" dirty="0" smtClean="0"/>
              <a:t>100 points possible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Joey	</a:t>
            </a:r>
            <a:r>
              <a:rPr lang="en-US" dirty="0" smtClean="0"/>
              <a:t>97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Sam	</a:t>
            </a:r>
            <a:r>
              <a:rPr lang="en-US" dirty="0" smtClean="0"/>
              <a:t>82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Sally	</a:t>
            </a:r>
            <a:r>
              <a:rPr lang="en-US" dirty="0" smtClean="0"/>
              <a:t>77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Jeff	</a:t>
            </a:r>
            <a:r>
              <a:rPr lang="en-US" dirty="0" smtClean="0"/>
              <a:t>98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Noel	</a:t>
            </a:r>
            <a:r>
              <a:rPr lang="en-US" dirty="0" smtClean="0"/>
              <a:t>79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Judy	</a:t>
            </a:r>
            <a:r>
              <a:rPr lang="en-US" dirty="0" smtClean="0"/>
              <a:t>100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Wyatt </a:t>
            </a:r>
            <a:r>
              <a:rPr lang="en-US" dirty="0" smtClean="0"/>
              <a:t>92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– Sample Data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Now we get to do this for real!</a:t>
            </a:r>
          </a:p>
          <a:p>
            <a:r>
              <a:rPr lang="en-US" dirty="0" smtClean="0"/>
              <a:t>Enter your assignments from the first two weeks of class.</a:t>
            </a:r>
          </a:p>
          <a:p>
            <a:r>
              <a:rPr lang="en-US" dirty="0" smtClean="0"/>
              <a:t>Enter student scores.</a:t>
            </a:r>
          </a:p>
          <a:p>
            <a:r>
              <a:rPr lang="en-US" dirty="0" smtClean="0"/>
              <a:t>Look! Your grades are automatically calculated!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Integration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You now can add your own assignments and student scores to your online </a:t>
            </a:r>
            <a:r>
              <a:rPr lang="en-US" dirty="0" err="1" smtClean="0"/>
              <a:t>gradebook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Congratulations 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Celebrate!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Given sample data, participants will be able to: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Enter assignment </a:t>
            </a:r>
            <a:r>
              <a:rPr lang="en-US" dirty="0" smtClean="0"/>
              <a:t>c</a:t>
            </a:r>
            <a:r>
              <a:rPr lang="en-US" dirty="0" smtClean="0"/>
              <a:t>olumns</a:t>
            </a:r>
          </a:p>
          <a:p>
            <a:r>
              <a:rPr lang="en-US" dirty="0" smtClean="0"/>
              <a:t>Define types of assignments</a:t>
            </a:r>
          </a:p>
          <a:p>
            <a:r>
              <a:rPr lang="en-US" dirty="0" smtClean="0"/>
              <a:t>Set assignment points</a:t>
            </a:r>
          </a:p>
          <a:p>
            <a:r>
              <a:rPr lang="en-US" dirty="0" smtClean="0"/>
              <a:t>Enter student scores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Enabling Objective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Why do we need a new grade program?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Students and parents need </a:t>
            </a:r>
            <a:r>
              <a:rPr lang="en-US" i="1" dirty="0" smtClean="0"/>
              <a:t>current</a:t>
            </a:r>
            <a:r>
              <a:rPr lang="en-US" dirty="0" smtClean="0"/>
              <a:t> grade information.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Teachers need a </a:t>
            </a:r>
            <a:r>
              <a:rPr lang="en-US" i="1" dirty="0" smtClean="0"/>
              <a:t>user-friendly</a:t>
            </a:r>
            <a:r>
              <a:rPr lang="en-US" dirty="0" smtClean="0"/>
              <a:t> grade program.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		</a:t>
            </a:r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/>
              <a:t>		Everyone benefits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Activate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 Select a course and </a:t>
            </a:r>
            <a:r>
              <a:rPr lang="en-US" dirty="0" err="1" smtClean="0"/>
              <a:t>gradebook</a:t>
            </a:r>
            <a:r>
              <a:rPr lang="en-US" dirty="0" smtClean="0"/>
              <a:t>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     </a:t>
            </a:r>
            <a:endParaRPr lang="en-US" dirty="0" smtClean="0"/>
          </a:p>
          <a:p>
            <a:pPr>
              <a:buNone/>
            </a:pPr>
            <a:endParaRPr lang="en-US" b="1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  <p:pic>
        <p:nvPicPr>
          <p:cNvPr id="4" name="Picture 3" descr="add assingment 4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33600" y="2133600"/>
            <a:ext cx="4343400" cy="4168732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chemeClr val="accent1"/>
            </a:solidFill>
          </a:ln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/>
              <a:t>Quick </a:t>
            </a:r>
            <a:r>
              <a:rPr lang="en-US" b="1" dirty="0" smtClean="0"/>
              <a:t>Add </a:t>
            </a:r>
            <a:r>
              <a:rPr lang="en-US" b="1" dirty="0" smtClean="0"/>
              <a:t>Columns</a:t>
            </a:r>
          </a:p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Click on the                  Quick Add icon.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    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Demonstrate</a:t>
            </a:r>
            <a:endParaRPr lang="en-US" dirty="0"/>
          </a:p>
        </p:txBody>
      </p:sp>
      <p:pic>
        <p:nvPicPr>
          <p:cNvPr id="4" name="Picture 3" descr="SDSWIZPl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5200" y="2286000"/>
            <a:ext cx="990600" cy="990600"/>
          </a:xfrm>
          <a:prstGeom prst="rect">
            <a:avLst/>
          </a:prstGeom>
        </p:spPr>
      </p:pic>
      <p:pic>
        <p:nvPicPr>
          <p:cNvPr id="5" name="Picture 4" descr="add assingment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3505200"/>
            <a:ext cx="8229600" cy="2301739"/>
          </a:xfrm>
          <a:prstGeom prst="rect">
            <a:avLst/>
          </a:prstGeo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Enter the following information:</a:t>
            </a:r>
          </a:p>
          <a:p>
            <a:r>
              <a:rPr lang="en-US" dirty="0" smtClean="0"/>
              <a:t>Name of assignment  (Heading)</a:t>
            </a:r>
          </a:p>
          <a:p>
            <a:r>
              <a:rPr lang="en-US" dirty="0" smtClean="0"/>
              <a:t>Description of assignment (optional)</a:t>
            </a:r>
          </a:p>
          <a:p>
            <a:r>
              <a:rPr lang="en-US" dirty="0" smtClean="0"/>
              <a:t>Date of assignment</a:t>
            </a:r>
          </a:p>
          <a:p>
            <a:r>
              <a:rPr lang="en-US" dirty="0" smtClean="0"/>
              <a:t>Due date</a:t>
            </a:r>
          </a:p>
          <a:p>
            <a:r>
              <a:rPr lang="en-US" dirty="0" smtClean="0"/>
              <a:t>Points</a:t>
            </a:r>
          </a:p>
          <a:p>
            <a:r>
              <a:rPr lang="en-US" dirty="0" smtClean="0"/>
              <a:t>Category (test, daily work, extra credit etc.)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These items are already set up for you.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</a:t>
            </a:r>
            <a:r>
              <a:rPr lang="en-US" dirty="0" smtClean="0"/>
              <a:t>arking </a:t>
            </a:r>
            <a:r>
              <a:rPr lang="en-US" dirty="0" smtClean="0"/>
              <a:t>period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Parent </a:t>
            </a:r>
            <a:r>
              <a:rPr lang="en-US" dirty="0" smtClean="0"/>
              <a:t>Connect (uncheck </a:t>
            </a:r>
            <a:r>
              <a:rPr lang="en-US" dirty="0" smtClean="0"/>
              <a:t>if you do not want it to show on Parent Connect for each of your </a:t>
            </a:r>
            <a:r>
              <a:rPr lang="en-US" dirty="0" smtClean="0"/>
              <a:t>assignments).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     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Demonstrate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dd assingment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2400" y="1676400"/>
            <a:ext cx="8749769" cy="4315497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Demonstration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the following sample data, enter the two sample assignments into the class labeled “Practice”.</a:t>
            </a:r>
          </a:p>
          <a:p>
            <a:r>
              <a:rPr lang="en-US" dirty="0" smtClean="0"/>
              <a:t>Save the entered data.</a:t>
            </a:r>
          </a:p>
          <a:p>
            <a:r>
              <a:rPr lang="en-US" dirty="0" smtClean="0"/>
              <a:t>Return to the class page (green arrow) and look at the calculated grades.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</a:t>
            </a:r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untain">
  <a:themeElements>
    <a:clrScheme name="Mountain">
      <a:dk1>
        <a:srgbClr val="000000"/>
      </a:dk1>
      <a:lt1>
        <a:srgbClr val="FFFFFF"/>
      </a:lt1>
      <a:dk2>
        <a:srgbClr val="0536B3"/>
      </a:dk2>
      <a:lt2>
        <a:srgbClr val="7CB7F8"/>
      </a:lt2>
      <a:accent1>
        <a:srgbClr val="3F9EE4"/>
      </a:accent1>
      <a:accent2>
        <a:srgbClr val="77B559"/>
      </a:accent2>
      <a:accent3>
        <a:srgbClr val="E4A81B"/>
      </a:accent3>
      <a:accent4>
        <a:srgbClr val="108BB4"/>
      </a:accent4>
      <a:accent5>
        <a:srgbClr val="DA7328"/>
      </a:accent5>
      <a:accent6>
        <a:srgbClr val="AE589F"/>
      </a:accent6>
      <a:hlink>
        <a:srgbClr val="460245"/>
      </a:hlink>
      <a:folHlink>
        <a:srgbClr val="AC17D6"/>
      </a:folHlink>
    </a:clrScheme>
    <a:fontScheme name="Mountain">
      <a:maj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HY 헤드라인 M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ill Sans MT"/>
        <a:ea typeface=""/>
        <a:cs typeface=""/>
        <a:font script="Cyrl" typeface="Arial"/>
        <a:font script="Grek" typeface="Arial"/>
        <a:font script="Jpan" typeface="HG丸ｺﾞｼｯｸM-PRO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untain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50000">
              <a:schemeClr val="phClr">
                <a:tint val="25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40000"/>
                <a:shade val="100000"/>
                <a:hueMod val="100000"/>
                <a:satMod val="100000"/>
              </a:schemeClr>
            </a:gs>
            <a:gs pos="30000">
              <a:schemeClr val="phClr">
                <a:tint val="100000"/>
                <a:shade val="100000"/>
                <a:hueMod val="100000"/>
                <a:satMod val="100000"/>
              </a:schemeClr>
            </a:gs>
            <a:gs pos="6800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40000"/>
                <a:shade val="100000"/>
                <a:hueMod val="100000"/>
                <a:sat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br" rotWithShape="0">
              <a:srgbClr val="000000">
                <a:alpha val="0"/>
              </a:srgbClr>
            </a:outerShdw>
          </a:effectLst>
        </a:effectStyle>
        <a:effectStyle>
          <a:effectLst>
            <a:outerShdw blurRad="38100" dist="25400" dir="5400000" algn="ctr" rotWithShape="0">
              <a:srgbClr val="EBE9ED">
                <a:alpha val="0"/>
              </a:srgbClr>
            </a:outerShdw>
          </a:effectLst>
          <a:scene3d>
            <a:camera prst="orthographicFront">
              <a:rot lat="0" lon="0" rev="0"/>
            </a:camera>
            <a:lightRig rig="glow" dir="b"/>
          </a:scene3d>
          <a:sp3d contourW="6350" prstMaterial="softEdge">
            <a:bevelT w="25400" h="25400"/>
            <a:contourClr>
              <a:schemeClr val="phClr">
                <a:tint val="9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reflection blurRad="12700" stA="40000" endPos="40000" dist="25400" dir="5400000" sy="-100000" rotWithShape="0"/>
          </a:effectLst>
          <a:scene3d>
            <a:camera prst="perspectiveFront"/>
            <a:lightRig rig="glow" dir="b"/>
          </a:scene3d>
          <a:sp3d contourW="6350" prstMaterial="softEdge">
            <a:bevelT w="50800" h="25400"/>
            <a:contourClr>
              <a:schemeClr val="phClr">
                <a:tint val="100000"/>
                <a:shade val="8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95000"/>
                <a:satMod val="100000"/>
              </a:schemeClr>
            </a:gs>
            <a:gs pos="100000">
              <a:schemeClr val="phClr">
                <a:tint val="10000"/>
                <a:satMod val="300000"/>
              </a:schemeClr>
            </a:gs>
          </a:gsLst>
          <a:lin ang="13000000" scaled="0"/>
        </a:gradFill>
        <a:blipFill>
          <a:blip xmlns:r="http://schemas.openxmlformats.org/officeDocument/2006/relationships" r:embed="rId1">
            <a:duotone>
              <a:schemeClr val="phClr">
                <a:shade val="75000"/>
              </a:schemeClr>
              <a:schemeClr val="phClr">
                <a:tint val="55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Mountain</Template>
  <TotalTime>128</TotalTime>
  <Words>197</Words>
  <Application>Microsoft Office PowerPoint</Application>
  <PresentationFormat>On-screen Show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Mountain</vt:lpstr>
      <vt:lpstr>SDS Workshop</vt:lpstr>
      <vt:lpstr>Enabling Objective</vt:lpstr>
      <vt:lpstr>Activate</vt:lpstr>
      <vt:lpstr>Demonstration</vt:lpstr>
      <vt:lpstr>Demonstrate</vt:lpstr>
      <vt:lpstr>Demonstration</vt:lpstr>
      <vt:lpstr>Demonstrate</vt:lpstr>
      <vt:lpstr>Demonstration</vt:lpstr>
      <vt:lpstr>Application</vt:lpstr>
      <vt:lpstr>Application – Sample Data</vt:lpstr>
      <vt:lpstr>Application – Sample Data</vt:lpstr>
      <vt:lpstr>Integration</vt:lpstr>
      <vt:lpstr>  Celebrate!</vt:lpstr>
    </vt:vector>
  </TitlesOfParts>
  <Company>Western CUSD 12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SDS Workshop</dc:title>
  <dc:creator>LISTERG</dc:creator>
  <cp:lastModifiedBy>LISTERG</cp:lastModifiedBy>
  <cp:revision>37</cp:revision>
  <dcterms:created xsi:type="dcterms:W3CDTF">2008-12-06T22:33:15Z</dcterms:created>
  <dcterms:modified xsi:type="dcterms:W3CDTF">2008-12-07T00:42:02Z</dcterms:modified>
</cp:coreProperties>
</file>